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756"/>
    <p:restoredTop sz="96327"/>
  </p:normalViewPr>
  <p:slideViewPr>
    <p:cSldViewPr snapToGrid="0">
      <p:cViewPr varScale="1">
        <p:scale>
          <a:sx n="124" d="100"/>
          <a:sy n="124" d="100"/>
        </p:scale>
        <p:origin x="200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11/30/23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980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889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11/30/23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84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11/30/23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812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11/30/23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625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11/30/23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9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11/30/23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490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11/30/23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3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11/30/23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105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11/30/23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2100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11/30/23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749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11/30/23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1643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raviiloveyou/ubcovarian-cancer-efficientnetb3" TargetMode="External"/><Relationship Id="rId2" Type="http://schemas.openxmlformats.org/officeDocument/2006/relationships/hyperlink" Target="https://www.kaggle.com/competitions/UBCOCEAN/discussi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huggingface.co/docs/timm/models/efficientne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5CC50F2E-EF04-4D7A-A09C-5AEF6E5EAD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5995" cy="3429000"/>
          </a:xfrm>
          <a:prstGeom prst="rect">
            <a:avLst/>
          </a:prstGeom>
          <a:ln>
            <a:noFill/>
          </a:ln>
          <a:effectLst>
            <a:outerShdw blurRad="342900" dist="228600" dir="5460000" sx="90000" sy="90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8C9CAA-4EA6-4AB6-3083-FE7EDDB5B6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75305" y="235881"/>
            <a:ext cx="4569006" cy="2884247"/>
          </a:xfrm>
        </p:spPr>
        <p:txBody>
          <a:bodyPr anchor="ctr">
            <a:normAutofit/>
          </a:bodyPr>
          <a:lstStyle/>
          <a:p>
            <a:r>
              <a:rPr lang="en-US" dirty="0"/>
              <a:t>Kaggle: Ovarian Cancer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F5C598-B75B-B8C4-47BC-DFE12E24E1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5305" y="3880965"/>
            <a:ext cx="4569006" cy="2359114"/>
          </a:xfrm>
        </p:spPr>
        <p:txBody>
          <a:bodyPr anchor="b">
            <a:normAutofit/>
          </a:bodyPr>
          <a:lstStyle/>
          <a:p>
            <a:r>
              <a:rPr lang="en-US" dirty="0"/>
              <a:t>By: Gregory Sylvester</a:t>
            </a:r>
          </a:p>
        </p:txBody>
      </p:sp>
      <p:pic>
        <p:nvPicPr>
          <p:cNvPr id="4" name="Picture 3" descr="Aesthetic liquid watercolor and ink">
            <a:extLst>
              <a:ext uri="{FF2B5EF4-FFF2-40B4-BE49-F238E27FC236}">
                <a16:creationId xmlns:a16="http://schemas.microsoft.com/office/drawing/2014/main" id="{1A056569-30C5-2BD5-31DF-3967BB9D38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71" r="36362"/>
          <a:stretch/>
        </p:blipFill>
        <p:spPr>
          <a:xfrm>
            <a:off x="20" y="10"/>
            <a:ext cx="6095978" cy="6857989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7AD51E-A168-490B-B8A6-8AFE86E0F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3939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D9FE1-3BFE-4FD1-2E36-974C7FFEC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Mistakes and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66626-9C91-098C-60F4-A03B471AF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773964"/>
          </a:xfrm>
        </p:spPr>
        <p:txBody>
          <a:bodyPr>
            <a:normAutofit/>
          </a:bodyPr>
          <a:lstStyle/>
          <a:p>
            <a:r>
              <a:rPr lang="en-US" dirty="0"/>
              <a:t>For the initial stage of data exploration, I came to realization that preprocessing the large amount of data was to much and scaled back the challenge to using the </a:t>
            </a:r>
            <a:r>
              <a:rPr lang="en-US" dirty="0" err="1"/>
              <a:t>png</a:t>
            </a:r>
            <a:r>
              <a:rPr lang="en-US" dirty="0"/>
              <a:t> thumbnails. This retains much of the same information as the source images and removing a lot of preprocessing required </a:t>
            </a:r>
          </a:p>
          <a:p>
            <a:r>
              <a:rPr lang="en-US" dirty="0"/>
              <a:t>Batch size, I wanted to keep the batch size down to increase the amount of epochs without drastically increasing the time</a:t>
            </a:r>
          </a:p>
        </p:txBody>
      </p:sp>
    </p:spTree>
    <p:extLst>
      <p:ext uri="{BB962C8B-B14F-4D97-AF65-F5344CB8AC3E}">
        <p14:creationId xmlns:p14="http://schemas.microsoft.com/office/powerpoint/2010/main" val="2801967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F8CBAF66-CE7A-4053-85C7-79E25B630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tint">
            <a:extLst>
              <a:ext uri="{FF2B5EF4-FFF2-40B4-BE49-F238E27FC236}">
                <a16:creationId xmlns:a16="http://schemas.microsoft.com/office/drawing/2014/main" id="{09B2A6B6-935D-4EF8-8248-E2FE4E918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F2A6A32-9ADF-4DD4-AEA5-0D1FF0F8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8" y="0"/>
            <a:ext cx="6096001" cy="6849700"/>
          </a:xfrm>
          <a:prstGeom prst="rect">
            <a:avLst/>
          </a:prstGeom>
          <a:ln>
            <a:noFill/>
          </a:ln>
          <a:effectLst>
            <a:outerShdw blurRad="596900" dist="317500" dir="8820000" sx="87000" sy="87000" algn="t" rotWithShape="0">
              <a:schemeClr val="tx1">
                <a:alpha val="2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82F361B-984A-43B6-AFE8-1F1439428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299"/>
            <a:ext cx="12191999" cy="3390300"/>
          </a:xfrm>
          <a:prstGeom prst="rect">
            <a:avLst/>
          </a:prstGeom>
          <a:ln>
            <a:noFill/>
          </a:ln>
          <a:effectLst>
            <a:outerShdw blurRad="596900" dist="330200" dir="7140000" sx="87000" sy="87000" algn="t" rotWithShape="0">
              <a:srgbClr val="000000">
                <a:alpha val="2666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8C7E1-8A5C-B3C1-267F-FE590410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4697303" cy="2017536"/>
          </a:xfrm>
        </p:spPr>
        <p:txBody>
          <a:bodyPr>
            <a:normAutofit/>
          </a:bodyPr>
          <a:lstStyle/>
          <a:p>
            <a:r>
              <a:rPr lang="en-US" dirty="0"/>
              <a:t>Status of Models in Competition</a:t>
            </a:r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00D05C5-0B88-4CCD-B886-684DC5226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8" y="8296"/>
            <a:ext cx="6096001" cy="3390301"/>
          </a:xfrm>
          <a:prstGeom prst="rect">
            <a:avLst/>
          </a:prstGeom>
          <a:ln>
            <a:noFill/>
          </a:ln>
          <a:effectLst>
            <a:outerShdw blurRad="596900" dist="317500" dir="8820000" sx="87000" sy="87000" algn="t" rotWithShape="0">
              <a:schemeClr val="tx1">
                <a:alpha val="2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505C699-CC9D-31F7-E03F-28C686A54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281" y="464897"/>
            <a:ext cx="4707434" cy="236548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F32EB-A758-8187-C69F-BFF13E404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807" y="3814549"/>
            <a:ext cx="4575676" cy="2425530"/>
          </a:xfrm>
        </p:spPr>
        <p:txBody>
          <a:bodyPr anchor="b">
            <a:normAutofit lnSpcReduction="10000"/>
          </a:bodyPr>
          <a:lstStyle/>
          <a:p>
            <a:r>
              <a:rPr lang="en-US" sz="2000" dirty="0"/>
              <a:t>This Model returns relatively okay results from the current state of the competition it produces better results then all the other prebuilt (shared) models. Which achieved ~.36 - ~.42, however the other best efficientNetb0 implementation shared earlier has .42,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1FF92BA-874E-408A-BFAD-416A7FFE59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screenshot of a group of people&#10;&#10;Description automatically generated">
            <a:extLst>
              <a:ext uri="{FF2B5EF4-FFF2-40B4-BE49-F238E27FC236}">
                <a16:creationId xmlns:a16="http://schemas.microsoft.com/office/drawing/2014/main" id="{8FE85413-2F34-FC0E-A982-456E3552C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366" y="3302675"/>
            <a:ext cx="5490172" cy="352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5601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0343-FBF5-EE2A-C31A-137089F8E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 and </a:t>
            </a:r>
            <a:r>
              <a:rPr lang="en-US" dirty="0" err="1"/>
              <a:t>Refrences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BB3C7-056A-1302-F75F-8C5BC4E11E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/competitions/UBCOCEAN </a:t>
            </a:r>
          </a:p>
          <a:p>
            <a:r>
              <a:rPr lang="en-US" dirty="0">
                <a:hlinkClick r:id="rId2"/>
              </a:rPr>
              <a:t>https://www.kaggle.com/competitions/UBCOCEAN/discussion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huggingface.co</a:t>
            </a:r>
            <a:r>
              <a:rPr lang="en-US" dirty="0"/>
              <a:t>/docs/</a:t>
            </a:r>
            <a:r>
              <a:rPr lang="en-US" dirty="0" err="1"/>
              <a:t>timm</a:t>
            </a:r>
            <a:r>
              <a:rPr lang="en-US" dirty="0"/>
              <a:t>/models/efficient net </a:t>
            </a:r>
          </a:p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/code/</a:t>
            </a:r>
            <a:r>
              <a:rPr lang="en-US" dirty="0" err="1"/>
              <a:t>aritrag</a:t>
            </a:r>
            <a:r>
              <a:rPr lang="en-US" dirty="0"/>
              <a:t>/</a:t>
            </a:r>
            <a:r>
              <a:rPr lang="en-US" dirty="0" err="1"/>
              <a:t>kerascvtrain</a:t>
            </a:r>
            <a:r>
              <a:rPr lang="en-US" dirty="0"/>
              <a:t>-and-infer-on-thumbnails </a:t>
            </a:r>
          </a:p>
          <a:p>
            <a:r>
              <a:rPr lang="en-US" dirty="0">
                <a:hlinkClick r:id="rId3"/>
              </a:rPr>
              <a:t>https://www.kaggle.com/code/raviiloveyou/ubcovarian-cancer-efficientnetb3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/competitions/UBCOCEAN/models </a:t>
            </a:r>
          </a:p>
          <a:p>
            <a:r>
              <a:rPr lang="en-US" dirty="0"/>
              <a:t>https://</a:t>
            </a:r>
            <a:r>
              <a:rPr lang="en-US" dirty="0" err="1"/>
              <a:t>timm.fast.ai</a:t>
            </a:r>
            <a:r>
              <a:rPr lang="en-US" dirty="0"/>
              <a:t>/training</a:t>
            </a:r>
          </a:p>
        </p:txBody>
      </p:sp>
    </p:spTree>
    <p:extLst>
      <p:ext uri="{BB962C8B-B14F-4D97-AF65-F5344CB8AC3E}">
        <p14:creationId xmlns:p14="http://schemas.microsoft.com/office/powerpoint/2010/main" val="1334874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E1D03-1A45-EC52-8793-231BC11E1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EFE40-A1C3-5BC6-F423-007FA90D1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750126"/>
            <a:ext cx="8156170" cy="3261789"/>
          </a:xfrm>
        </p:spPr>
        <p:txBody>
          <a:bodyPr/>
          <a:lstStyle/>
          <a:p>
            <a:r>
              <a:rPr lang="en-US" dirty="0"/>
              <a:t>The problem presented is to take in different sets of images (originally TMA and WSI) to preprocess these and build a classifier model to output one of the 5 subtypes given. </a:t>
            </a:r>
          </a:p>
          <a:p>
            <a:r>
              <a:rPr lang="en-US" dirty="0"/>
              <a:t>Inputs: images PNG thumbnails</a:t>
            </a:r>
          </a:p>
          <a:p>
            <a:r>
              <a:rPr lang="en-US" dirty="0"/>
              <a:t>Output: cancer cell classification </a:t>
            </a:r>
          </a:p>
        </p:txBody>
      </p:sp>
    </p:spTree>
    <p:extLst>
      <p:ext uri="{BB962C8B-B14F-4D97-AF65-F5344CB8AC3E}">
        <p14:creationId xmlns:p14="http://schemas.microsoft.com/office/powerpoint/2010/main" val="2940586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A0534-EA9B-2381-4536-5C5DF1D38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31CE2-1A0E-502D-CD0C-6C823810B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working on this project there are several technical problems that arise:</a:t>
            </a:r>
          </a:p>
          <a:p>
            <a:r>
              <a:rPr lang="en-US" dirty="0"/>
              <a:t>- image size and preprocess </a:t>
            </a:r>
          </a:p>
          <a:p>
            <a:r>
              <a:rPr lang="en-US" dirty="0"/>
              <a:t>	- preprocessing WSI and TMA images is very exhaustive and intensive (size and different procedures), Solution: train using PNG thumbnails provided in dataset</a:t>
            </a:r>
          </a:p>
          <a:p>
            <a:r>
              <a:rPr lang="en-US" dirty="0"/>
              <a:t>- image size: while preprocessing most of the images were to big to finely capture the issues</a:t>
            </a:r>
          </a:p>
        </p:txBody>
      </p:sp>
    </p:spTree>
    <p:extLst>
      <p:ext uri="{BB962C8B-B14F-4D97-AF65-F5344CB8AC3E}">
        <p14:creationId xmlns:p14="http://schemas.microsoft.com/office/powerpoint/2010/main" val="848268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EEDD0-FC30-3FD3-7FA1-0B0671305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FD124-3536-F644-1778-FFABF5A70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Kaggle provides some of the most commonly used models for the projects and examples</a:t>
            </a:r>
          </a:p>
          <a:p>
            <a:r>
              <a:rPr lang="en-US" dirty="0"/>
              <a:t>1- </a:t>
            </a:r>
            <a:r>
              <a:rPr lang="en-US" b="1" i="0" dirty="0">
                <a:solidFill>
                  <a:srgbClr val="202124"/>
                </a:solidFill>
                <a:effectLst/>
                <a:latin typeface="zeitung"/>
              </a:rPr>
              <a:t>UBC-Ovarian cancer(@EfficientNetB3)</a:t>
            </a:r>
          </a:p>
          <a:p>
            <a:r>
              <a:rPr lang="en-US" dirty="0"/>
              <a:t>2- </a:t>
            </a:r>
            <a:r>
              <a:rPr lang="en-US" b="1" i="0" dirty="0">
                <a:solidFill>
                  <a:srgbClr val="202124"/>
                </a:solidFill>
                <a:effectLst/>
                <a:latin typeface="zeitung"/>
              </a:rPr>
              <a:t>[</a:t>
            </a:r>
            <a:r>
              <a:rPr lang="en-US" b="1" i="0" dirty="0" err="1">
                <a:solidFill>
                  <a:srgbClr val="202124"/>
                </a:solidFill>
                <a:effectLst/>
                <a:latin typeface="zeitung"/>
              </a:rPr>
              <a:t>KerasCV</a:t>
            </a:r>
            <a:r>
              <a:rPr lang="en-US" b="1" i="0" dirty="0">
                <a:solidFill>
                  <a:srgbClr val="202124"/>
                </a:solidFill>
                <a:effectLst/>
                <a:latin typeface="zeitung"/>
              </a:rPr>
              <a:t>] train and infer on thumbnails</a:t>
            </a:r>
          </a:p>
          <a:p>
            <a:r>
              <a:rPr lang="en-US" i="0" dirty="0">
                <a:solidFill>
                  <a:srgbClr val="202124"/>
                </a:solidFill>
                <a:effectLst/>
                <a:latin typeface="zeitung"/>
              </a:rPr>
              <a:t>3- </a:t>
            </a:r>
            <a:r>
              <a:rPr lang="en-US" b="1" i="0" dirty="0">
                <a:solidFill>
                  <a:srgbClr val="202124"/>
                </a:solidFill>
                <a:effectLst/>
                <a:latin typeface="zeitung"/>
              </a:rPr>
              <a:t>Discord Kaggle serve</a:t>
            </a:r>
            <a:r>
              <a:rPr lang="en-US" b="1" dirty="0">
                <a:solidFill>
                  <a:srgbClr val="202124"/>
                </a:solidFill>
                <a:latin typeface="zeitung"/>
              </a:rPr>
              <a:t>r</a:t>
            </a:r>
            <a:r>
              <a:rPr lang="en-US" i="0" dirty="0">
                <a:solidFill>
                  <a:srgbClr val="202124"/>
                </a:solidFill>
                <a:effectLst/>
                <a:latin typeface="zeitung"/>
              </a:rPr>
              <a:t> – Kaggle sponsored online </a:t>
            </a:r>
            <a:r>
              <a:rPr lang="en-US" i="0" dirty="0" err="1">
                <a:solidFill>
                  <a:srgbClr val="202124"/>
                </a:solidFill>
                <a:effectLst/>
                <a:latin typeface="zeitung"/>
              </a:rPr>
              <a:t>fourm</a:t>
            </a:r>
            <a:r>
              <a:rPr lang="en-US" i="0" dirty="0">
                <a:solidFill>
                  <a:srgbClr val="202124"/>
                </a:solidFill>
                <a:effectLst/>
                <a:latin typeface="zeitung"/>
              </a:rPr>
              <a:t> for helping to facilitate project</a:t>
            </a:r>
          </a:p>
          <a:p>
            <a:endParaRPr lang="en-US" b="1" dirty="0">
              <a:solidFill>
                <a:srgbClr val="202124"/>
              </a:solidFill>
              <a:latin typeface="zeitung"/>
            </a:endParaRPr>
          </a:p>
          <a:p>
            <a:r>
              <a:rPr lang="en-US" dirty="0">
                <a:solidFill>
                  <a:srgbClr val="202124"/>
                </a:solidFill>
                <a:latin typeface="zeitung"/>
              </a:rPr>
              <a:t>This is where I found my model I decided to use </a:t>
            </a:r>
            <a:r>
              <a:rPr lang="en-US" i="1" dirty="0">
                <a:solidFill>
                  <a:srgbClr val="202124"/>
                </a:solidFill>
                <a:latin typeface="zeitung"/>
              </a:rPr>
              <a:t>Timm EfficentNetB2</a:t>
            </a:r>
            <a:endParaRPr lang="en-US" i="1" dirty="0">
              <a:solidFill>
                <a:srgbClr val="202124"/>
              </a:solidFill>
              <a:effectLst/>
              <a:latin typeface="zeitung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934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C383F-461F-1FFA-6549-25542F934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</a:p>
        </p:txBody>
      </p:sp>
      <p:pic>
        <p:nvPicPr>
          <p:cNvPr id="5" name="Content Placeholder 4" descr="A graph of a number of cancer patients&#10;&#10;Description automatically generated">
            <a:extLst>
              <a:ext uri="{FF2B5EF4-FFF2-40B4-BE49-F238E27FC236}">
                <a16:creationId xmlns:a16="http://schemas.microsoft.com/office/drawing/2014/main" id="{2597D91C-91ED-0A73-2572-019B46F1A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5696" y="2736705"/>
            <a:ext cx="4220550" cy="3262313"/>
          </a:xfrm>
        </p:spPr>
      </p:pic>
      <p:pic>
        <p:nvPicPr>
          <p:cNvPr id="7" name="Picture 6" descr="A pink and purple structure&#10;&#10;Description automatically generated with medium confidence">
            <a:extLst>
              <a:ext uri="{FF2B5EF4-FFF2-40B4-BE49-F238E27FC236}">
                <a16:creationId xmlns:a16="http://schemas.microsoft.com/office/drawing/2014/main" id="{55F3176A-044F-5783-BADB-BBA99E503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246" y="2856216"/>
            <a:ext cx="3493752" cy="25479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7911424-BD62-CFD7-47DB-58A61EBBD5B3}"/>
              </a:ext>
            </a:extLst>
          </p:cNvPr>
          <p:cNvSpPr txBox="1"/>
          <p:nvPr/>
        </p:nvSpPr>
        <p:spPr>
          <a:xfrm>
            <a:off x="5424755" y="5640512"/>
            <a:ext cx="5717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PNG of image                                         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443D48-7259-3FA4-1B4D-E4C276B42BA4}"/>
              </a:ext>
            </a:extLst>
          </p:cNvPr>
          <p:cNvSpPr txBox="1"/>
          <p:nvPr/>
        </p:nvSpPr>
        <p:spPr>
          <a:xfrm>
            <a:off x="8856324" y="2969231"/>
            <a:ext cx="26918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513 thumbnails </a:t>
            </a:r>
          </a:p>
          <a:p>
            <a:r>
              <a:rPr lang="en-US" dirty="0"/>
              <a:t>- Image id</a:t>
            </a:r>
          </a:p>
          <a:p>
            <a:r>
              <a:rPr lang="en-US" dirty="0"/>
              <a:t>- classification (CC, EC, HGSC, LGSC, MC)</a:t>
            </a:r>
          </a:p>
          <a:p>
            <a:endParaRPr lang="en-US" dirty="0"/>
          </a:p>
          <a:p>
            <a:r>
              <a:rPr lang="en-US" dirty="0"/>
              <a:t>*After all data was augmented the data was wrapped in </a:t>
            </a:r>
            <a:r>
              <a:rPr lang="en-US" dirty="0" err="1"/>
              <a:t>pytorch</a:t>
            </a:r>
            <a:r>
              <a:rPr lang="en-US" dirty="0"/>
              <a:t> dataset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991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80842-D4BE-859F-CDCF-96439AA0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Crop (Augmentation)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41A95-1736-4BF4-60BC-56F7BAE42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4231441" cy="326178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For passing the PNG files into my model they needed to be 224 by 224 which meant some change was needed. Random cropping is a method by which the image is cropped to the input at random position in the image. This introduces regularization to the model</a:t>
            </a:r>
          </a:p>
        </p:txBody>
      </p:sp>
      <p:pic>
        <p:nvPicPr>
          <p:cNvPr id="1026" name="Picture 2" descr="Why and How to Implement Random Crop Data Augmentation">
            <a:extLst>
              <a:ext uri="{FF2B5EF4-FFF2-40B4-BE49-F238E27FC236}">
                <a16:creationId xmlns:a16="http://schemas.microsoft.com/office/drawing/2014/main" id="{A2E7BC18-03A8-77A4-592E-F884E4EE7B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8853" y="2944492"/>
            <a:ext cx="3860372" cy="2742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841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AE2C6-A743-9402-F321-C338E7F26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0143B-6D23-D21D-EE43-2C6E1F0CA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031" y="2750126"/>
            <a:ext cx="3678149" cy="3759263"/>
          </a:xfrm>
        </p:spPr>
        <p:txBody>
          <a:bodyPr>
            <a:normAutofit/>
          </a:bodyPr>
          <a:lstStyle/>
          <a:p>
            <a:r>
              <a:rPr lang="en-US" dirty="0" err="1"/>
              <a:t>EfficientNet</a:t>
            </a:r>
            <a:r>
              <a:rPr lang="en-US" dirty="0"/>
              <a:t> is a CNN architecture designed to capture fine grain details of images for classification tasks by implementing a static  scaling feature for the model</a:t>
            </a:r>
          </a:p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huggingface.co</a:t>
            </a:r>
            <a:r>
              <a:rPr lang="en-US" dirty="0">
                <a:hlinkClick r:id="rId2"/>
              </a:rPr>
              <a:t>/docs/</a:t>
            </a:r>
            <a:r>
              <a:rPr lang="en-US" dirty="0" err="1">
                <a:hlinkClick r:id="rId2"/>
              </a:rPr>
              <a:t>timm</a:t>
            </a:r>
            <a:r>
              <a:rPr lang="en-US" dirty="0">
                <a:hlinkClick r:id="rId2"/>
              </a:rPr>
              <a:t>/models/</a:t>
            </a:r>
            <a:r>
              <a:rPr lang="en-US" dirty="0" err="1">
                <a:hlinkClick r:id="rId2"/>
              </a:rPr>
              <a:t>efficientnet</a:t>
            </a:r>
            <a:endParaRPr lang="en-US" dirty="0"/>
          </a:p>
        </p:txBody>
      </p:sp>
      <p:pic>
        <p:nvPicPr>
          <p:cNvPr id="5" name="Picture 4" descr="A diagram of a model scaling&#10;&#10;Description automatically generated">
            <a:extLst>
              <a:ext uri="{FF2B5EF4-FFF2-40B4-BE49-F238E27FC236}">
                <a16:creationId xmlns:a16="http://schemas.microsoft.com/office/drawing/2014/main" id="{C820FE01-033B-9329-0E32-A73EE747E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5423" y="1867827"/>
            <a:ext cx="7772400" cy="375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4838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EAF1D-AA3B-5025-440C-9E871C43A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157A4-D009-6F5C-6D54-4F03CDBB18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1" y="2750126"/>
            <a:ext cx="10381203" cy="3261789"/>
          </a:xfrm>
        </p:spPr>
        <p:txBody>
          <a:bodyPr/>
          <a:lstStyle/>
          <a:p>
            <a:r>
              <a:rPr lang="en-US" dirty="0"/>
              <a:t>Using the Timm prebuilt model I removed the predefined weights and only a few changes needed to be made. </a:t>
            </a:r>
          </a:p>
          <a:p>
            <a:r>
              <a:rPr lang="en-US" dirty="0"/>
              <a:t>- Timm provides helpful tutorials for training your own models</a:t>
            </a:r>
          </a:p>
          <a:p>
            <a:r>
              <a:rPr lang="en-US" dirty="0"/>
              <a:t>- Changing the classification layer at the bottom from 1000 to 5. </a:t>
            </a:r>
          </a:p>
          <a:p>
            <a:r>
              <a:rPr lang="en-US" dirty="0"/>
              <a:t>- The crit I set it to was log loss, a common metric for measuring the lost amount of information in classification. </a:t>
            </a:r>
          </a:p>
          <a:p>
            <a:r>
              <a:rPr lang="en-US" dirty="0"/>
              <a:t>- The optimizer was ADAM. </a:t>
            </a:r>
          </a:p>
        </p:txBody>
      </p:sp>
    </p:spTree>
    <p:extLst>
      <p:ext uri="{BB962C8B-B14F-4D97-AF65-F5344CB8AC3E}">
        <p14:creationId xmlns:p14="http://schemas.microsoft.com/office/powerpoint/2010/main" val="4261005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05334-2F3E-ABED-961E-111B247B4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85DEE-071F-6EF3-387F-EDA0D435D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3409509" cy="3261789"/>
          </a:xfrm>
        </p:spPr>
        <p:txBody>
          <a:bodyPr/>
          <a:lstStyle/>
          <a:p>
            <a:r>
              <a:rPr lang="en-US" dirty="0"/>
              <a:t>- 20 epochs </a:t>
            </a:r>
          </a:p>
          <a:p>
            <a:r>
              <a:rPr lang="en-US" dirty="0"/>
              <a:t>- 16 batch size (tired larger batch size but the time started to go up for my pc)</a:t>
            </a:r>
          </a:p>
          <a:p>
            <a:r>
              <a:rPr lang="en-US" dirty="0"/>
              <a:t>- test .9 and validation .1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graph of blue and orange lines&#10;&#10;Description automatically generated">
            <a:extLst>
              <a:ext uri="{FF2B5EF4-FFF2-40B4-BE49-F238E27FC236}">
                <a16:creationId xmlns:a16="http://schemas.microsoft.com/office/drawing/2014/main" id="{B964CC43-C12F-40F0-3260-DE03366A2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308" y="2750126"/>
            <a:ext cx="4167883" cy="28089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D6BCAE-4058-C242-F2EF-84C2166B1D81}"/>
              </a:ext>
            </a:extLst>
          </p:cNvPr>
          <p:cNvSpPr txBox="1"/>
          <p:nvPr/>
        </p:nvSpPr>
        <p:spPr>
          <a:xfrm>
            <a:off x="8339191" y="2948683"/>
            <a:ext cx="313704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Results: Accuracy plateaued at ~.40 for the validation set </a:t>
            </a:r>
          </a:p>
          <a:p>
            <a:endParaRPr lang="en-US" dirty="0"/>
          </a:p>
          <a:p>
            <a:r>
              <a:rPr lang="en-US" dirty="0"/>
              <a:t>* Dips in the validation set are caused by the small sized batches. So misclassifying a few images caused major change in validation</a:t>
            </a:r>
          </a:p>
        </p:txBody>
      </p:sp>
    </p:spTree>
    <p:extLst>
      <p:ext uri="{BB962C8B-B14F-4D97-AF65-F5344CB8AC3E}">
        <p14:creationId xmlns:p14="http://schemas.microsoft.com/office/powerpoint/2010/main" val="235632631"/>
      </p:ext>
    </p:extLst>
  </p:cSld>
  <p:clrMapOvr>
    <a:masterClrMapping/>
  </p:clrMapOvr>
</p:sld>
</file>

<file path=ppt/theme/theme1.xml><?xml version="1.0" encoding="utf-8"?>
<a:theme xmlns:a="http://schemas.openxmlformats.org/drawingml/2006/main" name="BevelVTI">
  <a:themeElements>
    <a:clrScheme name="AnalogousFromRegularSeedRightStep">
      <a:dk1>
        <a:srgbClr val="000000"/>
      </a:dk1>
      <a:lt1>
        <a:srgbClr val="FFFFFF"/>
      </a:lt1>
      <a:dk2>
        <a:srgbClr val="2E1B30"/>
      </a:dk2>
      <a:lt2>
        <a:srgbClr val="F3F0F0"/>
      </a:lt2>
      <a:accent1>
        <a:srgbClr val="45AFAD"/>
      </a:accent1>
      <a:accent2>
        <a:srgbClr val="3B82B1"/>
      </a:accent2>
      <a:accent3>
        <a:srgbClr val="4D63C3"/>
      </a:accent3>
      <a:accent4>
        <a:srgbClr val="593EB3"/>
      </a:accent4>
      <a:accent5>
        <a:srgbClr val="994DC3"/>
      </a:accent5>
      <a:accent6>
        <a:srgbClr val="B13BAA"/>
      </a:accent6>
      <a:hlink>
        <a:srgbClr val="BF3F42"/>
      </a:hlink>
      <a:folHlink>
        <a:srgbClr val="7F7F7F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663</Words>
  <Application>Microsoft Macintosh PowerPoint</Application>
  <PresentationFormat>Widescreen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Bierstadt</vt:lpstr>
      <vt:lpstr>zeitung</vt:lpstr>
      <vt:lpstr>BevelVTI</vt:lpstr>
      <vt:lpstr>Kaggle: Ovarian Cancer </vt:lpstr>
      <vt:lpstr>Problem Statement</vt:lpstr>
      <vt:lpstr>Technical problems</vt:lpstr>
      <vt:lpstr>Related work</vt:lpstr>
      <vt:lpstr>Data </vt:lpstr>
      <vt:lpstr>Crop (Augmentation)</vt:lpstr>
      <vt:lpstr>Model</vt:lpstr>
      <vt:lpstr>Building model</vt:lpstr>
      <vt:lpstr>Training</vt:lpstr>
      <vt:lpstr>Mistakes and Changes</vt:lpstr>
      <vt:lpstr>Status of Models in Competition</vt:lpstr>
      <vt:lpstr>Question and Refrences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Kaggle: Ovarian Cancer </dc:title>
  <dc:creator>Gregory Sylvester</dc:creator>
  <cp:lastModifiedBy>Gregory Sylvester</cp:lastModifiedBy>
  <cp:revision>1</cp:revision>
  <dcterms:created xsi:type="dcterms:W3CDTF">2023-11-30T18:15:29Z</dcterms:created>
  <dcterms:modified xsi:type="dcterms:W3CDTF">2023-11-30T20:32:14Z</dcterms:modified>
</cp:coreProperties>
</file>

<file path=docProps/thumbnail.jpeg>
</file>